
<file path=[Content_Types].xml><?xml version="1.0" encoding="utf-8"?>
<Types xmlns="http://schemas.openxmlformats.org/package/2006/content-types">
  <Default Extension="j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7.jpg" ContentType="image/png"/>
  <Override PartName="/ppt/notesSlides/notesSlide4.xml" ContentType="application/vnd.openxmlformats-officedocument.presentationml.notesSlide+xml"/>
  <Override PartName="/ppt/media/image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0" r:id="rId1"/>
  </p:sldMasterIdLst>
  <p:notesMasterIdLst>
    <p:notesMasterId r:id="rId15"/>
  </p:notesMasterIdLst>
  <p:handoutMasterIdLst>
    <p:handoutMasterId r:id="rId16"/>
  </p:handoutMasterIdLst>
  <p:sldIdLst>
    <p:sldId id="329" r:id="rId2"/>
    <p:sldId id="312" r:id="rId3"/>
    <p:sldId id="258" r:id="rId4"/>
    <p:sldId id="308" r:id="rId5"/>
    <p:sldId id="331" r:id="rId6"/>
    <p:sldId id="360" r:id="rId7"/>
    <p:sldId id="350" r:id="rId8"/>
    <p:sldId id="335" r:id="rId9"/>
    <p:sldId id="356" r:id="rId10"/>
    <p:sldId id="321" r:id="rId11"/>
    <p:sldId id="359" r:id="rId12"/>
    <p:sldId id="361" r:id="rId13"/>
    <p:sldId id="362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3366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95" autoAdjust="0"/>
    <p:restoredTop sz="94660"/>
  </p:normalViewPr>
  <p:slideViewPr>
    <p:cSldViewPr>
      <p:cViewPr varScale="1">
        <p:scale>
          <a:sx n="101" d="100"/>
          <a:sy n="101" d="100"/>
        </p:scale>
        <p:origin x="1014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3101" y="4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92100" y="258233"/>
            <a:ext cx="3037840" cy="464820"/>
          </a:xfrm>
          <a:prstGeom prst="rect">
            <a:avLst/>
          </a:prstGeom>
        </p:spPr>
        <p:txBody>
          <a:bodyPr vert="horz" lIns="90887" tIns="45444" rIns="90887" bIns="45444" rtlCol="0"/>
          <a:lstStyle>
            <a:lvl1pPr algn="l">
              <a:defRPr sz="1100"/>
            </a:lvl1pPr>
          </a:lstStyle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31378"/>
            <a:ext cx="3037840" cy="422563"/>
          </a:xfrm>
          <a:prstGeom prst="rect">
            <a:avLst/>
          </a:prstGeom>
        </p:spPr>
        <p:txBody>
          <a:bodyPr vert="horz" lIns="90887" tIns="45444" rIns="90887" bIns="45444" rtlCol="0" anchor="b"/>
          <a:lstStyle>
            <a:lvl1pPr algn="l">
              <a:defRPr sz="1100"/>
            </a:lvl1pPr>
          </a:lstStyle>
          <a:p>
            <a:endParaRPr lang="en-US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110780" y="8534400"/>
            <a:ext cx="3339035" cy="464820"/>
          </a:xfrm>
          <a:prstGeom prst="rect">
            <a:avLst/>
          </a:prstGeom>
        </p:spPr>
        <p:txBody>
          <a:bodyPr vert="horz" lIns="90887" tIns="45444" rIns="90887" bIns="45444" rtlCol="0" anchor="b"/>
          <a:lstStyle>
            <a:lvl1pPr algn="r">
              <a:defRPr sz="1100"/>
            </a:lvl1pPr>
          </a:lstStyle>
          <a:p>
            <a:fld id="{B4BFD747-A8B7-4AEC-B4CD-3FE8ED65ED68}" type="slidenum">
              <a:rPr lang="en-US" sz="1400">
                <a:latin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en-US"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1EB219-FE7D-4C77-A8B1-CA87DD7F02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084815" y="245942"/>
            <a:ext cx="3339035" cy="466725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r">
              <a:defRPr sz="1200"/>
            </a:lvl1pPr>
          </a:lstStyle>
          <a:p>
            <a:r>
              <a:rPr lang="en-US" sz="1400">
                <a:latin typeface="Segoe UI" panose="020B0502040204020203" pitchFamily="34" charset="0"/>
                <a:cs typeface="Segoe UI" panose="020B0502040204020203" pitchFamily="34" charset="0"/>
              </a:rPr>
              <a:t>September 2024</a:t>
            </a:r>
            <a:endParaRPr lang="en-US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55015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0887" tIns="45444" rIns="90887" bIns="45444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0887" tIns="45444" rIns="90887" bIns="45444" rtlCol="0"/>
          <a:lstStyle>
            <a:lvl1pPr algn="r">
              <a:defRPr sz="1100"/>
            </a:lvl1pPr>
          </a:lstStyle>
          <a:p>
            <a:r>
              <a:rPr lang="en-US"/>
              <a:t>September 2024</a:t>
            </a: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3738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87" tIns="45444" rIns="90887" bIns="4544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0887" tIns="45444" rIns="90887" bIns="4544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0887" tIns="45444" rIns="90887" bIns="45444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0887" tIns="45444" rIns="90887" bIns="45444" rtlCol="0" anchor="b"/>
          <a:lstStyle>
            <a:lvl1pPr algn="r">
              <a:defRPr sz="1100"/>
            </a:lvl1pPr>
          </a:lstStyle>
          <a:p>
            <a:fld id="{084473E5-D05F-4B10-9857-EBFB80EB45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000121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/>
              <a:t>September 2024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0378B-216D-4D17-A987-A00368AEA3E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DC9A214E-97FF-55A0-33D2-167E547148AF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346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85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September 2024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C4C49F1-E1B2-499C-90AF-EAD4B697975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D0D53DAD-BE8C-494A-CE8C-F5E440F4AD54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098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/>
              <a:t>September 2024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0378B-216D-4D17-A987-A00368AEA3EF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055729BD-50FE-C3E9-2CA8-57501AD2D89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190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3738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/>
              <a:t>September 2024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4473E5-D05F-4B10-9857-EBFB80EB45B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9D11EE57-B789-C114-2B8C-4176DA9AD0B3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511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C4303-37B6-4861-9A14-9709F7ED31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F819C-B1BB-469B-9859-CD7B3342DA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D433F-118F-4397-8E4A-24D3BE485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1CAE91-0435-3C5F-D3D3-20375A6EEE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504" y="6327537"/>
            <a:ext cx="2815533" cy="5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1627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C4303-37B6-4861-9A14-9709F7ED31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F819C-B1BB-469B-9859-CD7B3342DA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D433F-118F-4397-8E4A-24D3BE485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3016903-3973-9EF4-53EC-E508E296E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358542"/>
            <a:ext cx="2743200" cy="365125"/>
          </a:xfrm>
        </p:spPr>
        <p:txBody>
          <a:bodyPr/>
          <a:lstStyle>
            <a:lvl1pPr>
              <a:defRPr sz="2400"/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41319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8CB6-BA65-484B-A6A5-8510273D4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250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39D0D-BB6C-4932-892F-884C5DE89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0285"/>
            <a:ext cx="10515600" cy="4912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34255-BE00-44C0-88BF-51B10766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AB643-2131-4844-8A6A-16E6F87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701E4EAC-2362-4065-A9D0-60F3D0529CB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5CD13F5-D15E-4E30-AA68-3896F754F837}"/>
              </a:ext>
            </a:extLst>
          </p:cNvPr>
          <p:cNvCxnSpPr/>
          <p:nvPr/>
        </p:nvCxnSpPr>
        <p:spPr>
          <a:xfrm>
            <a:off x="838200" y="1155469"/>
            <a:ext cx="10515600" cy="0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057F06-8F8D-43BC-8396-CEEFC0DFF04E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838200" y="6253941"/>
            <a:ext cx="9552708" cy="16626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FBDFA91-E2E7-485B-BA83-2AAA3D2E43B4}"/>
              </a:ext>
            </a:extLst>
          </p:cNvPr>
          <p:cNvSpPr txBox="1"/>
          <p:nvPr/>
        </p:nvSpPr>
        <p:spPr>
          <a:xfrm>
            <a:off x="10390908" y="6084664"/>
            <a:ext cx="11139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kugan.com</a:t>
            </a:r>
          </a:p>
        </p:txBody>
      </p:sp>
    </p:spTree>
    <p:extLst>
      <p:ext uri="{BB962C8B-B14F-4D97-AF65-F5344CB8AC3E}">
        <p14:creationId xmlns:p14="http://schemas.microsoft.com/office/powerpoint/2010/main" val="122277537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Larg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8CB6-BA65-484B-A6A5-8510273D4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39D0D-BB6C-4932-892F-884C5DE89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4317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34255-BE00-44C0-88BF-51B10766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AB643-2131-4844-8A6A-16E6F87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5CD13F5-D15E-4E30-AA68-3896F754F837}"/>
              </a:ext>
            </a:extLst>
          </p:cNvPr>
          <p:cNvCxnSpPr/>
          <p:nvPr/>
        </p:nvCxnSpPr>
        <p:spPr>
          <a:xfrm>
            <a:off x="838200" y="1753985"/>
            <a:ext cx="10515600" cy="0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057F06-8F8D-43BC-8396-CEEFC0DFF04E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838200" y="6253941"/>
            <a:ext cx="9552708" cy="16626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FBDFA91-E2E7-485B-BA83-2AAA3D2E43B4}"/>
              </a:ext>
            </a:extLst>
          </p:cNvPr>
          <p:cNvSpPr txBox="1"/>
          <p:nvPr/>
        </p:nvSpPr>
        <p:spPr>
          <a:xfrm>
            <a:off x="10390908" y="6084664"/>
            <a:ext cx="11139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kugan.com</a:t>
            </a:r>
          </a:p>
        </p:txBody>
      </p:sp>
    </p:spTree>
    <p:extLst>
      <p:ext uri="{BB962C8B-B14F-4D97-AF65-F5344CB8AC3E}">
        <p14:creationId xmlns:p14="http://schemas.microsoft.com/office/powerpoint/2010/main" val="385635147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8CB6-BA65-484B-A6A5-8510273D4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250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39D0D-BB6C-4932-892F-884C5DE89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0285"/>
            <a:ext cx="5196840" cy="4912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34255-BE00-44C0-88BF-51B10766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AB643-2131-4844-8A6A-16E6F87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5CD13F5-D15E-4E30-AA68-3896F754F837}"/>
              </a:ext>
            </a:extLst>
          </p:cNvPr>
          <p:cNvCxnSpPr/>
          <p:nvPr/>
        </p:nvCxnSpPr>
        <p:spPr>
          <a:xfrm>
            <a:off x="838200" y="1155469"/>
            <a:ext cx="10515600" cy="0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057F06-8F8D-43BC-8396-CEEFC0DFF04E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838200" y="6253941"/>
            <a:ext cx="9552708" cy="16626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FBDFA91-E2E7-485B-BA83-2AAA3D2E43B4}"/>
              </a:ext>
            </a:extLst>
          </p:cNvPr>
          <p:cNvSpPr txBox="1"/>
          <p:nvPr/>
        </p:nvSpPr>
        <p:spPr>
          <a:xfrm>
            <a:off x="10390908" y="6084664"/>
            <a:ext cx="11139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kugan.com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4E289F9-2418-49D9-BD21-EEC4F37732E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56960" y="1230285"/>
            <a:ext cx="5196840" cy="4912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34593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Title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8CB6-BA65-484B-A6A5-8510273D4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39D0D-BB6C-4932-892F-884C5DE89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5196840" cy="4317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34255-BE00-44C0-88BF-51B10766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AB643-2131-4844-8A6A-16E6F87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5CD13F5-D15E-4E30-AA68-3896F754F837}"/>
              </a:ext>
            </a:extLst>
          </p:cNvPr>
          <p:cNvCxnSpPr/>
          <p:nvPr/>
        </p:nvCxnSpPr>
        <p:spPr>
          <a:xfrm>
            <a:off x="838200" y="1753985"/>
            <a:ext cx="10515600" cy="0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057F06-8F8D-43BC-8396-CEEFC0DFF04E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838200" y="6253941"/>
            <a:ext cx="9552708" cy="16626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FBDFA91-E2E7-485B-BA83-2AAA3D2E43B4}"/>
              </a:ext>
            </a:extLst>
          </p:cNvPr>
          <p:cNvSpPr txBox="1"/>
          <p:nvPr/>
        </p:nvSpPr>
        <p:spPr>
          <a:xfrm>
            <a:off x="10390908" y="6084664"/>
            <a:ext cx="11139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kugan.com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79318B9-5508-4ABC-84BB-7E93CD95807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56960" y="1825626"/>
            <a:ext cx="5196840" cy="4317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21087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34255-BE00-44C0-88BF-51B10766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240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AB643-2131-4844-8A6A-16E6F87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057F06-8F8D-43BC-8396-CEEFC0DFF04E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838200" y="6253941"/>
            <a:ext cx="9552708" cy="16626"/>
          </a:xfrm>
          <a:prstGeom prst="line">
            <a:avLst/>
          </a:prstGeom>
          <a:ln w="28575">
            <a:solidFill>
              <a:srgbClr val="00A9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FBDFA91-E2E7-485B-BA83-2AAA3D2E43B4}"/>
              </a:ext>
            </a:extLst>
          </p:cNvPr>
          <p:cNvSpPr txBox="1"/>
          <p:nvPr/>
        </p:nvSpPr>
        <p:spPr>
          <a:xfrm>
            <a:off x="10390908" y="6084664"/>
            <a:ext cx="11139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kugan.com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733D72D-FDB6-41D7-9402-7FE3B0B4031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15638"/>
            <a:ext cx="10533612" cy="5683824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584802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ew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200493"/>
          </a:xfrm>
        </p:spPr>
        <p:txBody>
          <a:bodyPr/>
          <a:lstStyle>
            <a:lvl1pPr>
              <a:defRPr lang="en-US" sz="4000" b="1" kern="1200" dirty="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565620"/>
            <a:ext cx="10515600" cy="4463775"/>
          </a:xfr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20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5143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8572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2001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5430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45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38200" y="6356352"/>
            <a:ext cx="2971800" cy="365125"/>
          </a:xfrm>
          <a:prstGeom prst="rect">
            <a:avLst/>
          </a:prstGeom>
        </p:spPr>
        <p:txBody>
          <a:bodyPr/>
          <a:lstStyle>
            <a:lvl1pPr algn="l">
              <a:defRPr sz="160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4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5177367" y="6368451"/>
            <a:ext cx="1837267" cy="365125"/>
          </a:xfrm>
          <a:prstGeom prst="rect">
            <a:avLst/>
          </a:prstGeom>
        </p:spPr>
        <p:txBody>
          <a:bodyPr/>
          <a:lstStyle>
            <a:lvl1pPr algn="ctr">
              <a:defRPr lang="en-US" sz="1600" kern="120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177253"/>
      </p:ext>
    </p:extLst>
  </p:cSld>
  <p:clrMapOvr>
    <a:masterClrMapping/>
  </p:clrMapOvr>
  <p:transition/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Line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515600" cy="1272057"/>
          </a:xfrm>
        </p:spPr>
        <p:txBody>
          <a:bodyPr/>
          <a:lstStyle>
            <a:lvl1pPr>
              <a:defRPr lang="en-US" sz="4000" b="1" kern="1200" dirty="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23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38200" y="6356352"/>
            <a:ext cx="2971800" cy="365125"/>
          </a:xfrm>
          <a:prstGeom prst="rect">
            <a:avLst/>
          </a:prstGeom>
        </p:spPr>
        <p:txBody>
          <a:bodyPr/>
          <a:lstStyle>
            <a:lvl1pPr algn="l"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4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5177367" y="6368451"/>
            <a:ext cx="1837267" cy="36512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en-US" sz="1600" kern="120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>
            <a:off x="827015" y="1676400"/>
            <a:ext cx="105156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A882DC-F689-40E9-A173-57FE52871CB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737360"/>
            <a:ext cx="10515600" cy="4292035"/>
          </a:xfr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20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5143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8572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2001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5430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45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A31F89-61F9-4FA1-BF62-9665BCB994F8}"/>
              </a:ext>
            </a:extLst>
          </p:cNvPr>
          <p:cNvSpPr txBox="1"/>
          <p:nvPr userDrawn="1"/>
        </p:nvSpPr>
        <p:spPr>
          <a:xfrm>
            <a:off x="10512553" y="6073090"/>
            <a:ext cx="841247" cy="2077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35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kugan.com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B6CA5DC-9415-4532-A597-7871D8AD82A1}"/>
              </a:ext>
            </a:extLst>
          </p:cNvPr>
          <p:cNvCxnSpPr>
            <a:cxnSpLocks/>
          </p:cNvCxnSpPr>
          <p:nvPr userDrawn="1"/>
        </p:nvCxnSpPr>
        <p:spPr>
          <a:xfrm>
            <a:off x="837983" y="6176965"/>
            <a:ext cx="95741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181417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Line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1920865"/>
          </a:xfrm>
        </p:spPr>
        <p:txBody>
          <a:bodyPr/>
          <a:lstStyle>
            <a:lvl1pPr>
              <a:defRPr lang="en-US" sz="4000" b="1" kern="1200" dirty="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23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38200" y="6356352"/>
            <a:ext cx="2971800" cy="365125"/>
          </a:xfrm>
          <a:prstGeom prst="rect">
            <a:avLst/>
          </a:prstGeom>
        </p:spPr>
        <p:txBody>
          <a:bodyPr/>
          <a:lstStyle>
            <a:lvl1pPr algn="l"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4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5177367" y="6368451"/>
            <a:ext cx="1837267" cy="36512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en-US" sz="1600" kern="120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>
            <a:off x="827015" y="2133600"/>
            <a:ext cx="105156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C8E1727-F67D-482B-828B-5010B03B135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202873"/>
            <a:ext cx="10515600" cy="3826522"/>
          </a:xfrm>
        </p:spPr>
        <p:txBody>
          <a:bodyPr/>
          <a:lstStyle>
            <a:lvl1pPr marL="171450" marR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20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5143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8572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2001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5430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45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5AEB9D-8C6A-4DAC-A241-EE4E1D5CBA8E}"/>
              </a:ext>
            </a:extLst>
          </p:cNvPr>
          <p:cNvSpPr txBox="1"/>
          <p:nvPr userDrawn="1"/>
        </p:nvSpPr>
        <p:spPr>
          <a:xfrm>
            <a:off x="10512553" y="6073090"/>
            <a:ext cx="841247" cy="2077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35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kugan.com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960B3EB-DE34-4072-9622-366C2C1F1018}"/>
              </a:ext>
            </a:extLst>
          </p:cNvPr>
          <p:cNvCxnSpPr>
            <a:cxnSpLocks/>
          </p:cNvCxnSpPr>
          <p:nvPr userDrawn="1"/>
        </p:nvCxnSpPr>
        <p:spPr>
          <a:xfrm>
            <a:off x="837983" y="6176965"/>
            <a:ext cx="95741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684785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38200" y="6356352"/>
            <a:ext cx="2971800" cy="365125"/>
          </a:xfrm>
          <a:prstGeom prst="rect">
            <a:avLst/>
          </a:prstGeom>
        </p:spPr>
        <p:txBody>
          <a:bodyPr/>
          <a:lstStyle>
            <a:lvl1pPr algn="l">
              <a:defRPr sz="160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4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5177367" y="6368451"/>
            <a:ext cx="1837267" cy="365125"/>
          </a:xfrm>
          <a:prstGeom prst="rect">
            <a:avLst/>
          </a:prstGeom>
        </p:spPr>
        <p:txBody>
          <a:bodyPr/>
          <a:lstStyle>
            <a:lvl1pPr algn="ctr">
              <a:defRPr lang="en-US" sz="1600" kern="120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0512553" y="6073090"/>
            <a:ext cx="841247" cy="2077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35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kugan.com</a:t>
            </a:r>
          </a:p>
        </p:txBody>
      </p:sp>
      <p:cxnSp>
        <p:nvCxnSpPr>
          <p:cNvPr id="16" name="Straight Connector 15"/>
          <p:cNvCxnSpPr>
            <a:cxnSpLocks/>
          </p:cNvCxnSpPr>
          <p:nvPr/>
        </p:nvCxnSpPr>
        <p:spPr>
          <a:xfrm>
            <a:off x="837983" y="6176965"/>
            <a:ext cx="95741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546919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3EF82B-F19E-4F0D-91DD-388FFB29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C6019-FD5A-40E1-B0D8-73D18E92E6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F6B284-8601-4B5C-B8CB-9DE263BD3B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003"/>
            <a:ext cx="24868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3497F-D27E-486A-B98F-59361D6F7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24400" y="635854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fld id="{DB332015-7C54-413C-A135-5A9D151DD4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781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40" r:id="rId9"/>
    <p:sldLayoutId id="2147483741" r:id="rId10"/>
    <p:sldLayoutId id="214748374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kugan@kugan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g"/><Relationship Id="rId5" Type="http://schemas.openxmlformats.org/officeDocument/2006/relationships/image" Target="../media/image4.jif"/><Relationship Id="rId4" Type="http://schemas.openxmlformats.org/officeDocument/2006/relationships/hyperlink" Target="http://www.kugan.com/cq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1EFD95D-546E-1EC6-FC47-538D90001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434975"/>
            <a:ext cx="11582400" cy="147002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Construction Quality Management for Contractors (CQM)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4AC573-ADFC-6318-49D3-AD06D8952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0" y="1905000"/>
            <a:ext cx="8305800" cy="423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519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US" dirty="0"/>
              <a:t>Sample Certificate of Completion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CEDD87-D854-4E26-87DB-B183E7EC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E4EAC-2362-4065-A9D0-60F3D0529CB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Picture 6" descr="A certificate with a red and blue text&#10;&#10;Description automatically generated">
            <a:extLst>
              <a:ext uri="{FF2B5EF4-FFF2-40B4-BE49-F238E27FC236}">
                <a16:creationId xmlns:a16="http://schemas.microsoft.com/office/drawing/2014/main" id="{8E54F4C4-4899-E69C-5991-42EB37DD7A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24354"/>
            <a:ext cx="5876374" cy="438746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A0E686-B3FB-E951-2BA2-5EAD219C127B}"/>
              </a:ext>
            </a:extLst>
          </p:cNvPr>
          <p:cNvSpPr txBox="1"/>
          <p:nvPr/>
        </p:nvSpPr>
        <p:spPr>
          <a:xfrm>
            <a:off x="6934200" y="1905000"/>
            <a:ext cx="4724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have been given Contractor Instruction Compliance Memorandum by NAVFAC SOUTHWEST to present the training. POC: Greg Lewis; gregory.j.lewis41.civ@us.navy.mil</a:t>
            </a:r>
          </a:p>
        </p:txBody>
      </p:sp>
    </p:spTree>
    <p:extLst>
      <p:ext uri="{BB962C8B-B14F-4D97-AF65-F5344CB8AC3E}">
        <p14:creationId xmlns:p14="http://schemas.microsoft.com/office/powerpoint/2010/main" val="246796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Primary Facilitator 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 defTabSz="685800">
              <a:buFont typeface="Arial" panose="020B0604020202020204" pitchFamily="34" charset="0"/>
              <a:buChar char="•"/>
            </a:pPr>
            <a:r>
              <a:rPr lang="en-US" sz="3200" dirty="0">
                <a:latin typeface="Segoe UI" panose="020B0502040204020203" pitchFamily="34" charset="0"/>
              </a:rPr>
              <a:t>Kugan Panchadsaram, PE, PMP</a:t>
            </a:r>
          </a:p>
          <a:p>
            <a:pPr marL="171450" indent="-171450" defTabSz="685800">
              <a:buFont typeface="Arial" panose="020B0604020202020204" pitchFamily="34" charset="0"/>
              <a:buChar char="•"/>
            </a:pPr>
            <a:r>
              <a:rPr lang="en-US" sz="3200" dirty="0">
                <a:latin typeface="Segoe UI" panose="020B0502040204020203" pitchFamily="34" charset="0"/>
              </a:rPr>
              <a:t>Email: </a:t>
            </a:r>
            <a:r>
              <a:rPr lang="en-US" sz="3200" dirty="0">
                <a:latin typeface="Segoe UI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kugan@kugan.com</a:t>
            </a:r>
            <a:endParaRPr lang="en-US" sz="3200" dirty="0">
              <a:latin typeface="Segoe UI" panose="020B0502040204020203" pitchFamily="34" charset="0"/>
            </a:endParaRPr>
          </a:p>
          <a:p>
            <a:pPr marL="171450" indent="-171450" defTabSz="685800">
              <a:buFont typeface="Arial" panose="020B0604020202020204" pitchFamily="34" charset="0"/>
              <a:buChar char="•"/>
            </a:pPr>
            <a:r>
              <a:rPr lang="en-US" sz="3200" dirty="0">
                <a:latin typeface="Segoe UI" panose="020B0502040204020203" pitchFamily="34" charset="0"/>
              </a:rPr>
              <a:t>Telephone (USA): (1) 858-212-2941</a:t>
            </a:r>
          </a:p>
          <a:p>
            <a:pPr marL="171450" indent="-171450" defTabSz="685800">
              <a:buFont typeface="Arial" panose="020B0604020202020204" pitchFamily="34" charset="0"/>
              <a:buChar char="•"/>
            </a:pPr>
            <a:r>
              <a:rPr lang="en-US" sz="3200" dirty="0">
                <a:latin typeface="Segoe UI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www.kugan.com/cqm</a:t>
            </a:r>
            <a:endParaRPr lang="en-US" sz="3200" dirty="0"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D787254-89BC-49F2-98CD-06DBDE5BC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E4EAC-2362-4065-A9D0-60F3D0529CB4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EE29C5-29E4-467A-A9F6-D6FA7BB9C4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2078645"/>
            <a:ext cx="3223205" cy="32232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72B1F0-885A-AEDE-3FCA-DF581734DB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77" y="4279614"/>
            <a:ext cx="6553200" cy="126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233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F302C-A9DA-48DB-87A5-715F507D3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Worldwide Reach</a:t>
            </a:r>
          </a:p>
        </p:txBody>
      </p:sp>
      <p:pic>
        <p:nvPicPr>
          <p:cNvPr id="8" name="Content Placeholder 7" descr="A map of the world with blue points&#10;&#10;Description automatically generated">
            <a:extLst>
              <a:ext uri="{FF2B5EF4-FFF2-40B4-BE49-F238E27FC236}">
                <a16:creationId xmlns:a16="http://schemas.microsoft.com/office/drawing/2014/main" id="{A561FA1F-564D-B3A5-FD53-F571281F6C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428" y="1230313"/>
            <a:ext cx="9583143" cy="4913312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9F70F4-576C-4288-8AEA-0DE4BAA5C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E4EAC-2362-4065-A9D0-60F3D0529CB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721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MINOR DETAILS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Emergency Exits</a:t>
            </a:r>
          </a:p>
          <a:p>
            <a:r>
              <a:rPr lang="en-US" dirty="0"/>
              <a:t>Rest Rooms</a:t>
            </a:r>
          </a:p>
          <a:p>
            <a:r>
              <a:rPr lang="en-US" dirty="0"/>
              <a:t>Soda Machine</a:t>
            </a:r>
          </a:p>
          <a:p>
            <a:r>
              <a:rPr lang="en-US" dirty="0"/>
              <a:t>Lunch</a:t>
            </a:r>
          </a:p>
          <a:p>
            <a:r>
              <a:rPr lang="en-US" dirty="0"/>
              <a:t>Recycling</a:t>
            </a:r>
          </a:p>
          <a:p>
            <a:r>
              <a:rPr lang="en-US" dirty="0"/>
              <a:t>Special Requirements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CA07D-5A1D-4E77-BADF-7D0F7CFE1F31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141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478F0-59DE-6FA2-8A3A-10CE9DDEE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Pre-Test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AF153E-C851-F3B6-4023-FA05B1765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015-7C54-413C-A135-5A9D151DD4C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5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3261A594-2E11-1A5E-58F9-E963ABF35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1828800"/>
            <a:ext cx="4191000" cy="4191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941D0BA-FC06-ABF6-4A76-2A66F809342E}"/>
              </a:ext>
            </a:extLst>
          </p:cNvPr>
          <p:cNvSpPr txBox="1"/>
          <p:nvPr/>
        </p:nvSpPr>
        <p:spPr>
          <a:xfrm>
            <a:off x="838200" y="1305392"/>
            <a:ext cx="1051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https://www.proprofs.com/quiz-school/ugc/story.php?title=1819-feb-2025-cecospretest-1a1 </a:t>
            </a:r>
          </a:p>
        </p:txBody>
      </p:sp>
    </p:spTree>
    <p:extLst>
      <p:ext uri="{BB962C8B-B14F-4D97-AF65-F5344CB8AC3E}">
        <p14:creationId xmlns:p14="http://schemas.microsoft.com/office/powerpoint/2010/main" val="2974658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Minute Introduction!</a:t>
            </a:r>
          </a:p>
        </p:txBody>
      </p:sp>
      <p:sp>
        <p:nvSpPr>
          <p:cNvPr id="23556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Duty Station</a:t>
            </a:r>
          </a:p>
          <a:p>
            <a:r>
              <a:rPr lang="en-US" dirty="0"/>
              <a:t>Position</a:t>
            </a:r>
          </a:p>
          <a:p>
            <a:r>
              <a:rPr lang="en-US" dirty="0"/>
              <a:t>Hobby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CA07D-5A1D-4E77-BADF-7D0F7CFE1F3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54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Audience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Construction Team</a:t>
            </a:r>
          </a:p>
          <a:p>
            <a:pPr lvl="1"/>
            <a:r>
              <a:rPr lang="en-US" dirty="0"/>
              <a:t>Quality Control Manager</a:t>
            </a:r>
          </a:p>
          <a:p>
            <a:pPr lvl="1"/>
            <a:r>
              <a:rPr lang="en-US" dirty="0"/>
              <a:t>SUPT</a:t>
            </a:r>
          </a:p>
          <a:p>
            <a:pPr lvl="1"/>
            <a:r>
              <a:rPr lang="en-US" dirty="0"/>
              <a:t>Project Manager</a:t>
            </a:r>
          </a:p>
          <a:p>
            <a:r>
              <a:rPr lang="en-US" dirty="0"/>
              <a:t>Design Team</a:t>
            </a:r>
          </a:p>
          <a:p>
            <a:pPr lvl="1"/>
            <a:r>
              <a:rPr lang="en-US" dirty="0"/>
              <a:t>DOR</a:t>
            </a:r>
          </a:p>
          <a:p>
            <a:pPr lvl="1"/>
            <a:r>
              <a:rPr lang="en-US" dirty="0"/>
              <a:t>DQCM</a:t>
            </a:r>
          </a:p>
          <a:p>
            <a:r>
              <a:rPr lang="en-US" dirty="0"/>
              <a:t>GOVT QA Team</a:t>
            </a:r>
          </a:p>
          <a:p>
            <a:r>
              <a:rPr lang="en-US" dirty="0"/>
              <a:t>Others with condition(s)</a:t>
            </a:r>
          </a:p>
          <a:p>
            <a:pPr lvl="1"/>
            <a:r>
              <a:rPr lang="en-US" dirty="0"/>
              <a:t>PE , PC. Etc…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CA07D-5A1D-4E77-BADF-7D0F7CFE1F31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D83C5DB-B8EF-43F0-858B-11B08D226059}"/>
              </a:ext>
            </a:extLst>
          </p:cNvPr>
          <p:cNvGrpSpPr/>
          <p:nvPr/>
        </p:nvGrpSpPr>
        <p:grpSpPr>
          <a:xfrm>
            <a:off x="7467600" y="2355240"/>
            <a:ext cx="1904301" cy="2852206"/>
            <a:chOff x="5110334" y="2359703"/>
            <a:chExt cx="1904301" cy="285220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C724C95-D972-481B-92B3-8B7909065A38}"/>
                </a:ext>
              </a:extLst>
            </p:cNvPr>
            <p:cNvSpPr/>
            <p:nvPr/>
          </p:nvSpPr>
          <p:spPr>
            <a:xfrm>
              <a:off x="6355764" y="3445302"/>
              <a:ext cx="121298" cy="1177738"/>
            </a:xfrm>
            <a:prstGeom prst="rect">
              <a:avLst/>
            </a:prstGeom>
            <a:solidFill>
              <a:srgbClr val="BB7B53"/>
            </a:solidFill>
            <a:ln>
              <a:noFill/>
            </a:ln>
            <a:scene3d>
              <a:camera prst="orthographicFront">
                <a:rot lat="20963380" lon="20394470" rev="125566"/>
              </a:camera>
              <a:lightRig rig="threePt" dir="t"/>
            </a:scene3d>
            <a:sp3d extrusionH="190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F63F2DB-31F0-4AB8-A7F1-489DA98B18A8}"/>
                </a:ext>
              </a:extLst>
            </p:cNvPr>
            <p:cNvSpPr/>
            <p:nvPr/>
          </p:nvSpPr>
          <p:spPr>
            <a:xfrm>
              <a:off x="6524535" y="4034171"/>
              <a:ext cx="137160" cy="1177738"/>
            </a:xfrm>
            <a:prstGeom prst="rect">
              <a:avLst/>
            </a:prstGeom>
            <a:solidFill>
              <a:srgbClr val="C3835B"/>
            </a:solidFill>
            <a:ln>
              <a:noFill/>
            </a:ln>
            <a:scene3d>
              <a:camera prst="orthographicFront">
                <a:rot lat="20959290" lon="15697" rev="197682"/>
              </a:camera>
              <a:lightRig rig="threePt" dir="t"/>
            </a:scene3d>
            <a:sp3d extrusionH="190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998D35C-7E70-4D08-8D7D-DF80C0B994D9}"/>
                </a:ext>
              </a:extLst>
            </p:cNvPr>
            <p:cNvSpPr/>
            <p:nvPr/>
          </p:nvSpPr>
          <p:spPr>
            <a:xfrm>
              <a:off x="5424871" y="3949467"/>
              <a:ext cx="121298" cy="1177738"/>
            </a:xfrm>
            <a:prstGeom prst="rect">
              <a:avLst/>
            </a:prstGeom>
            <a:solidFill>
              <a:srgbClr val="BB7B53"/>
            </a:solidFill>
            <a:ln>
              <a:noFill/>
            </a:ln>
            <a:scene3d>
              <a:camera prst="orthographicFront">
                <a:rot lat="20699998" lon="900000" rev="20699999"/>
              </a:camera>
              <a:lightRig rig="threePt" dir="t"/>
            </a:scene3d>
            <a:sp3d extrusionH="190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72FE0CA-2BCC-4EDB-A3BD-0CD05CFD8D57}"/>
                </a:ext>
              </a:extLst>
            </p:cNvPr>
            <p:cNvGrpSpPr/>
            <p:nvPr/>
          </p:nvGrpSpPr>
          <p:grpSpPr>
            <a:xfrm>
              <a:off x="5110334" y="2359703"/>
              <a:ext cx="1904301" cy="1904301"/>
              <a:chOff x="5110334" y="2359703"/>
              <a:chExt cx="1904301" cy="1904301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7A1F621C-8357-4C8D-A429-986CC58A0B17}"/>
                  </a:ext>
                </a:extLst>
              </p:cNvPr>
              <p:cNvSpPr/>
              <p:nvPr/>
            </p:nvSpPr>
            <p:spPr>
              <a:xfrm>
                <a:off x="5110334" y="2359703"/>
                <a:ext cx="1904301" cy="190430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97000">
                    <a:schemeClr val="tx2">
                      <a:lumMod val="40000"/>
                      <a:lumOff val="60000"/>
                    </a:schemeClr>
                  </a:gs>
                  <a:gs pos="33000">
                    <a:schemeClr val="accent1">
                      <a:lumMod val="60000"/>
                      <a:lumOff val="40000"/>
                    </a:schemeClr>
                  </a:gs>
                  <a:gs pos="64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900000" rev="0"/>
                </a:camera>
                <a:lightRig rig="threePt" dir="t"/>
              </a:scene3d>
              <a:sp3d extrusionH="127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D6FF1F5E-FD42-4315-B60F-BD7D98528F97}"/>
                  </a:ext>
                </a:extLst>
              </p:cNvPr>
              <p:cNvSpPr/>
              <p:nvPr/>
            </p:nvSpPr>
            <p:spPr>
              <a:xfrm>
                <a:off x="5424871" y="2674240"/>
                <a:ext cx="1275227" cy="1275227"/>
              </a:xfrm>
              <a:prstGeom prst="ellipse">
                <a:avLst/>
              </a:prstGeom>
              <a:solidFill>
                <a:srgbClr val="73ABFB"/>
              </a:solidFill>
              <a:ln>
                <a:noFill/>
              </a:ln>
              <a:scene3d>
                <a:camera prst="orthographicFront">
                  <a:rot lat="0" lon="900000" rev="0"/>
                </a:camera>
                <a:lightRig rig="threePt" dir="t"/>
              </a:scene3d>
              <a:sp3d extrusionH="127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65BB44C7-4B26-4115-A513-421736046F7B}"/>
                  </a:ext>
                </a:extLst>
              </p:cNvPr>
              <p:cNvSpPr/>
              <p:nvPr/>
            </p:nvSpPr>
            <p:spPr>
              <a:xfrm>
                <a:off x="5743677" y="2993046"/>
                <a:ext cx="637614" cy="637614"/>
              </a:xfrm>
              <a:prstGeom prst="ellipse">
                <a:avLst/>
              </a:prstGeom>
              <a:solidFill>
                <a:srgbClr val="C30B0B"/>
              </a:solidFill>
              <a:ln>
                <a:noFill/>
              </a:ln>
              <a:scene3d>
                <a:camera prst="orthographicFront">
                  <a:rot lat="0" lon="900000" rev="0"/>
                </a:camera>
                <a:lightRig rig="threePt" dir="t"/>
              </a:scene3d>
              <a:sp3d extrusionH="127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1619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Understanding “Why This Training?”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7C5AF54-0027-45BB-D207-07D00E7783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Three case studies.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015-7C54-413C-A135-5A9D151DD4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453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CQM Objectives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54B20DC-74A8-4A63-BA6B-C7D4A798F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Module 1. Introduction</a:t>
            </a:r>
          </a:p>
          <a:p>
            <a:r>
              <a:rPr lang="en-US" dirty="0"/>
              <a:t>Module 2. Contractor's Review</a:t>
            </a:r>
          </a:p>
          <a:p>
            <a:r>
              <a:rPr lang="en-US" dirty="0"/>
              <a:t>Module 3. Quality Management Planning</a:t>
            </a:r>
          </a:p>
          <a:p>
            <a:r>
              <a:rPr lang="en-US" dirty="0"/>
              <a:t>Module 4. Post-Award Orientation/Preconstruction</a:t>
            </a:r>
          </a:p>
          <a:p>
            <a:r>
              <a:rPr lang="en-US" dirty="0"/>
              <a:t>Module 5. Submittals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CQM Objectives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54B20DC-74A8-4A63-BA6B-C7D4A798F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Module 6. Quality Management For Construction Projects</a:t>
            </a:r>
          </a:p>
          <a:p>
            <a:r>
              <a:rPr lang="en-US" dirty="0"/>
              <a:t>Module 7. Making the System Work</a:t>
            </a:r>
          </a:p>
          <a:p>
            <a:r>
              <a:rPr lang="en-US" dirty="0"/>
              <a:t>Module 8. Quality Control System (QCS) and Resident Management System (RMS)</a:t>
            </a:r>
          </a:p>
          <a:p>
            <a:r>
              <a:rPr lang="en-US" dirty="0"/>
              <a:t>Module 9. </a:t>
            </a:r>
            <a:r>
              <a:rPr lang="en-US" dirty="0" err="1"/>
              <a:t>eCMS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65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BB7CC-B3A8-2B90-B88C-76CB9D062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Delivery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98F2C-330C-A012-034A-D96E80CC29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Multimedia Presentation</a:t>
            </a:r>
          </a:p>
          <a:p>
            <a:r>
              <a:rPr lang="en-US" dirty="0"/>
              <a:t>Questions and Answers</a:t>
            </a:r>
          </a:p>
          <a:p>
            <a:r>
              <a:rPr lang="en-US" dirty="0"/>
              <a:t>Open Discussion</a:t>
            </a:r>
          </a:p>
          <a:p>
            <a:r>
              <a:rPr lang="en-US" dirty="0"/>
              <a:t>Course Evaluation</a:t>
            </a:r>
          </a:p>
          <a:p>
            <a:r>
              <a:rPr lang="en-US" dirty="0"/>
              <a:t>Final Exam</a:t>
            </a:r>
          </a:p>
          <a:p>
            <a:pPr lvl="1"/>
            <a:r>
              <a:rPr lang="en-US" dirty="0"/>
              <a:t>Multiple choices 32 out of 40 correct  (Four choices)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382A1-4663-CC71-498E-3A7E1920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015-7C54-413C-A135-5A9D151DD4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120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0E66C-C9E4-2131-A3B4-E46958033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pic>
        <p:nvPicPr>
          <p:cNvPr id="6" name="Content Placeholder 5" descr="A qr code with black squares&#10;&#10;AI-generated content may be incorrect.">
            <a:extLst>
              <a:ext uri="{FF2B5EF4-FFF2-40B4-BE49-F238E27FC236}">
                <a16:creationId xmlns:a16="http://schemas.microsoft.com/office/drawing/2014/main" id="{0B1909D6-C710-BD61-93B3-F1B73ED50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985218"/>
            <a:ext cx="4056856" cy="4056856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72307-6B65-10A3-29E9-EA174BEAA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015-7C54-413C-A135-5A9D151DD4C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831B42-0D72-292E-C832-65DA38856B8B}"/>
              </a:ext>
            </a:extLst>
          </p:cNvPr>
          <p:cNvSpPr txBox="1"/>
          <p:nvPr/>
        </p:nvSpPr>
        <p:spPr>
          <a:xfrm>
            <a:off x="838200" y="1371600"/>
            <a:ext cx="1043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https://www.proprofs.com/quiz-school/ugc/story.php?title=1819-feb-2025-cecosposttest-2w2 </a:t>
            </a:r>
          </a:p>
        </p:txBody>
      </p:sp>
    </p:spTree>
    <p:extLst>
      <p:ext uri="{BB962C8B-B14F-4D97-AF65-F5344CB8AC3E}">
        <p14:creationId xmlns:p14="http://schemas.microsoft.com/office/powerpoint/2010/main" val="1332761258"/>
      </p:ext>
    </p:extLst>
  </p:cSld>
  <p:clrMapOvr>
    <a:masterClrMapping/>
  </p:clrMapOvr>
</p:sld>
</file>

<file path=ppt/theme/theme1.xml><?xml version="1.0" encoding="utf-8"?>
<a:theme xmlns:a="http://schemas.openxmlformats.org/drawingml/2006/main" name="Kugan-Inc-20JUN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gan-Inc-20JUN22" id="{7A3B9E06-5D19-4043-8356-D672C06F6B34}" vid="{C5EF40EE-CEDA-4ED9-9DB8-442BA89165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Kugan-Inc-20JUN22</Template>
  <TotalTime>1309</TotalTime>
  <Words>292</Words>
  <Application>Microsoft Office PowerPoint</Application>
  <PresentationFormat>Widescreen</PresentationFormat>
  <Paragraphs>76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Segoe UI</vt:lpstr>
      <vt:lpstr>Kugan-Inc-20JUN22</vt:lpstr>
      <vt:lpstr>Construction Quality Management for Contractors (CQM) </vt:lpstr>
      <vt:lpstr>Sample Certificate of Completion </vt:lpstr>
      <vt:lpstr>Primary Facilitator </vt:lpstr>
      <vt:lpstr>Worldwide Reach</vt:lpstr>
      <vt:lpstr>MINOR DETAILS</vt:lpstr>
      <vt:lpstr>Pre-Test</vt:lpstr>
      <vt:lpstr>One Minute Introduction!</vt:lpstr>
      <vt:lpstr>Target Audience</vt:lpstr>
      <vt:lpstr>Understanding “Why This Training?”</vt:lpstr>
      <vt:lpstr>CQM Objectives</vt:lpstr>
      <vt:lpstr>CQM Objectives</vt:lpstr>
      <vt:lpstr>Delivery Method</vt:lpstr>
      <vt:lpstr>Final Exam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purpose of the Coordination and Mutual Understanding Meeting (Navy)?</dc:title>
  <dc:creator>MYWORK</dc:creator>
  <cp:lastModifiedBy>Ron Romero</cp:lastModifiedBy>
  <cp:revision>196</cp:revision>
  <cp:lastPrinted>2024-09-02T17:44:02Z</cp:lastPrinted>
  <dcterms:created xsi:type="dcterms:W3CDTF">2010-11-24T23:55:35Z</dcterms:created>
  <dcterms:modified xsi:type="dcterms:W3CDTF">2025-02-17T19:18:20Z</dcterms:modified>
</cp:coreProperties>
</file>